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  <p:sldMasterId id="2147483672" r:id="rId3"/>
    <p:sldMasterId id="2147483684" r:id="rId4"/>
    <p:sldMasterId id="2147483690" r:id="rId5"/>
    <p:sldMasterId id="2147483695" r:id="rId6"/>
    <p:sldMasterId id="2147483709" r:id="rId7"/>
    <p:sldMasterId id="2147483722" r:id="rId8"/>
    <p:sldMasterId id="2147483730" r:id="rId9"/>
  </p:sldMasterIdLst>
  <p:notesMasterIdLst>
    <p:notesMasterId r:id="rId29"/>
  </p:notesMasterIdLst>
  <p:handoutMasterIdLst>
    <p:handoutMasterId r:id="rId30"/>
  </p:handoutMasterIdLst>
  <p:sldIdLst>
    <p:sldId id="347" r:id="rId10"/>
    <p:sldId id="373" r:id="rId11"/>
    <p:sldId id="374" r:id="rId12"/>
    <p:sldId id="352" r:id="rId13"/>
    <p:sldId id="331" r:id="rId14"/>
    <p:sldId id="330" r:id="rId15"/>
    <p:sldId id="361" r:id="rId16"/>
    <p:sldId id="355" r:id="rId17"/>
    <p:sldId id="376" r:id="rId18"/>
    <p:sldId id="365" r:id="rId19"/>
    <p:sldId id="366" r:id="rId20"/>
    <p:sldId id="367" r:id="rId21"/>
    <p:sldId id="368" r:id="rId22"/>
    <p:sldId id="369" r:id="rId23"/>
    <p:sldId id="336" r:id="rId24"/>
    <p:sldId id="307" r:id="rId25"/>
    <p:sldId id="356" r:id="rId26"/>
    <p:sldId id="360" r:id="rId27"/>
    <p:sldId id="375" r:id="rId28"/>
  </p:sldIdLst>
  <p:sldSz cx="9144000" cy="6858000" type="screen4x3"/>
  <p:notesSz cx="6794500" cy="9931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Anastasia Pharris" initials="AP" lastIdx="1" clrIdx="1">
    <p:extLst>
      <p:ext uri="{19B8F6BF-5375-455C-9EA6-DF929625EA0E}">
        <p15:presenceInfo xmlns:p15="http://schemas.microsoft.com/office/powerpoint/2012/main" userId="S-1-5-21-3732144185-4277010889-2338737342-9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700"/>
    <a:srgbClr val="990033"/>
    <a:srgbClr val="BA3D28"/>
    <a:srgbClr val="EF7921"/>
    <a:srgbClr val="800000"/>
    <a:srgbClr val="DD4B11"/>
    <a:srgbClr val="F6DC7E"/>
    <a:srgbClr val="D56533"/>
    <a:srgbClr val="E69F00"/>
    <a:srgbClr val="EEB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ori\Documents\Dublin%20Declaration%202018\Dublin%202018%20database\MSM%20key%20pops%20CoC%202018%20for%20IAS%20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31802641893026"/>
          <c:y val="0"/>
          <c:w val="0.54448560615167174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3B-4E20-BAB3-7B01326F411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3B-4E20-BAB3-7B01326F41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Sheet1!$A$6:$A$7</c:f>
              <c:strCache>
                <c:ptCount val="2"/>
                <c:pt idx="0">
                  <c:v>MSM</c:v>
                </c:pt>
                <c:pt idx="1">
                  <c:v>Other</c:v>
                </c:pt>
              </c:strCache>
            </c:strRef>
          </c:cat>
          <c:val>
            <c:numRef>
              <c:f>Sheet1!$B$6:$B$7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B-4E20-BAB3-7B01326F4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Acute HBV</c:v>
                </c:pt>
                <c:pt idx="1">
                  <c:v>Acute HCV</c:v>
                </c:pt>
                <c:pt idx="2">
                  <c:v>HIV</c:v>
                </c:pt>
                <c:pt idx="3">
                  <c:v>Gonorrhea</c:v>
                </c:pt>
                <c:pt idx="4">
                  <c:v>Syphilis</c:v>
                </c:pt>
                <c:pt idx="5">
                  <c:v>LGV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6"/>
                <c:pt idx="0">
                  <c:v>12.8</c:v>
                </c:pt>
                <c:pt idx="1">
                  <c:v>13.5</c:v>
                </c:pt>
                <c:pt idx="2">
                  <c:v>52</c:v>
                </c:pt>
                <c:pt idx="3">
                  <c:v>51.33</c:v>
                </c:pt>
                <c:pt idx="4">
                  <c:v>75.209999999999994</c:v>
                </c:pt>
                <c:pt idx="5">
                  <c:v>99.76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D-4E4E-B951-760642A1AE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Acute HBV</c:v>
                </c:pt>
                <c:pt idx="1">
                  <c:v>Acute HCV</c:v>
                </c:pt>
                <c:pt idx="2">
                  <c:v>HIV</c:v>
                </c:pt>
                <c:pt idx="3">
                  <c:v>Gonorrhea</c:v>
                </c:pt>
                <c:pt idx="4">
                  <c:v>Syphilis</c:v>
                </c:pt>
                <c:pt idx="5">
                  <c:v>LGV</c:v>
                </c:pt>
              </c:strCache>
            </c:strRef>
          </c:cat>
          <c:val>
            <c:numRef>
              <c:f>Sheet1!$B$3:$G$3</c:f>
              <c:numCache>
                <c:formatCode>0.00</c:formatCode>
                <c:ptCount val="6"/>
                <c:pt idx="0">
                  <c:v>30.8</c:v>
                </c:pt>
                <c:pt idx="1">
                  <c:v>7.3</c:v>
                </c:pt>
                <c:pt idx="2">
                  <c:v>42</c:v>
                </c:pt>
                <c:pt idx="3">
                  <c:v>48.46</c:v>
                </c:pt>
                <c:pt idx="4">
                  <c:v>24.55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D-4E4E-B951-760642A1AEB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Acute HBV</c:v>
                </c:pt>
                <c:pt idx="1">
                  <c:v>Acute HCV</c:v>
                </c:pt>
                <c:pt idx="2">
                  <c:v>HIV</c:v>
                </c:pt>
                <c:pt idx="3">
                  <c:v>Gonorrhea</c:v>
                </c:pt>
                <c:pt idx="4">
                  <c:v>Syphilis</c:v>
                </c:pt>
                <c:pt idx="5">
                  <c:v>LGV</c:v>
                </c:pt>
              </c:strCache>
            </c:strRef>
          </c:cat>
          <c:val>
            <c:numRef>
              <c:f>Sheet1!$B$4:$G$4</c:f>
              <c:numCache>
                <c:formatCode>0.00</c:formatCode>
                <c:ptCount val="6"/>
                <c:pt idx="0">
                  <c:v>56.4</c:v>
                </c:pt>
                <c:pt idx="1">
                  <c:v>79.2</c:v>
                </c:pt>
                <c:pt idx="2">
                  <c:v>6</c:v>
                </c:pt>
                <c:pt idx="3">
                  <c:v>0.21</c:v>
                </c:pt>
                <c:pt idx="4">
                  <c:v>0.25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0D-4E4E-B951-760642A1A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131920"/>
        <c:axId val="289133096"/>
      </c:barChart>
      <c:catAx>
        <c:axId val="28913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133096"/>
        <c:crosses val="autoZero"/>
        <c:auto val="1"/>
        <c:lblAlgn val="ctr"/>
        <c:lblOffset val="100"/>
        <c:noMultiLvlLbl val="0"/>
      </c:catAx>
      <c:valAx>
        <c:axId val="2891330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13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66169396589069E-2"/>
          <c:y val="4.455936072542542E-2"/>
          <c:w val="0.90636299532942011"/>
          <c:h val="0.78123354343545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Sheet1!$B$4:$G$4</c:f>
              <c:strCache>
                <c:ptCount val="6"/>
                <c:pt idx="0">
                  <c:v>No data</c:v>
                </c:pt>
                <c:pt idx="1">
                  <c:v>Estimated nr of MSM living with HIV</c:v>
                </c:pt>
                <c:pt idx="2">
                  <c:v>Diagnosed</c:v>
                </c:pt>
                <c:pt idx="3">
                  <c:v>ART</c:v>
                </c:pt>
                <c:pt idx="4">
                  <c:v>Virally suppressed</c:v>
                </c:pt>
                <c:pt idx="5">
                  <c:v>All four stages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31</c:v>
                </c:pt>
                <c:pt idx="1">
                  <c:v>11</c:v>
                </c:pt>
                <c:pt idx="2">
                  <c:v>17</c:v>
                </c:pt>
                <c:pt idx="3">
                  <c:v>13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0-43E9-87D8-B863091CA2B6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Sheet1!$B$4:$G$4</c:f>
              <c:strCache>
                <c:ptCount val="6"/>
                <c:pt idx="0">
                  <c:v>No data</c:v>
                </c:pt>
                <c:pt idx="1">
                  <c:v>Estimated nr of MSM living with HIV</c:v>
                </c:pt>
                <c:pt idx="2">
                  <c:v>Diagnosed</c:v>
                </c:pt>
                <c:pt idx="3">
                  <c:v>ART</c:v>
                </c:pt>
                <c:pt idx="4">
                  <c:v>Virally suppressed</c:v>
                </c:pt>
                <c:pt idx="5">
                  <c:v>All four stages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34</c:v>
                </c:pt>
                <c:pt idx="1">
                  <c:v>13</c:v>
                </c:pt>
                <c:pt idx="2">
                  <c:v>20</c:v>
                </c:pt>
                <c:pt idx="3">
                  <c:v>17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0-43E9-87D8-B863091CA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485472"/>
        <c:axId val="475488752"/>
      </c:barChart>
      <c:catAx>
        <c:axId val="4754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75488752"/>
        <c:crosses val="autoZero"/>
        <c:auto val="1"/>
        <c:lblAlgn val="ctr"/>
        <c:lblOffset val="100"/>
        <c:noMultiLvlLbl val="0"/>
      </c:catAx>
      <c:valAx>
        <c:axId val="475488752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050">
                    <a:latin typeface="Calibri" panose="020F0502020204030204" pitchFamily="34" charset="0"/>
                    <a:cs typeface="Calibri" panose="020F0502020204030204" pitchFamily="34" charset="0"/>
                  </a:rPr>
                  <a:t>Nr of countries reporting data</a:t>
                </a:r>
              </a:p>
            </c:rich>
          </c:tx>
          <c:layout>
            <c:manualLayout>
              <c:xMode val="edge"/>
              <c:yMode val="edge"/>
              <c:x val="4.0123461665629153E-3"/>
              <c:y val="0.34575191953381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7548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91907369970271"/>
          <c:y val="5.4883510931326054E-2"/>
          <c:w val="0.18524815121611637"/>
          <c:h val="6.6212109644372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D-4C43-B01F-E38D4B0AE85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5D-4C43-B01F-E38D4B0AE85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D-4C43-B01F-E38D4B0AE85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A5D-4C43-B01F-E38D4B0AE85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5D-4C43-B01F-E38D4B0AE85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A5D-4C43-B01F-E38D4B0AE854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5D-4C43-B01F-E38D4B0AE854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A5D-4C43-B01F-E38D4B0AE854}"/>
              </c:ext>
            </c:extLst>
          </c:dPt>
          <c:cat>
            <c:strRef>
              <c:f>'MSM 1st 90'!$A$2:$A$14</c:f>
              <c:strCache>
                <c:ptCount val="13"/>
                <c:pt idx="0">
                  <c:v>Belarus</c:v>
                </c:pt>
                <c:pt idx="1">
                  <c:v>Finland</c:v>
                </c:pt>
                <c:pt idx="2">
                  <c:v>Israel</c:v>
                </c:pt>
                <c:pt idx="3">
                  <c:v>Netherlands</c:v>
                </c:pt>
                <c:pt idx="4">
                  <c:v>Austria</c:v>
                </c:pt>
                <c:pt idx="5">
                  <c:v>United Kingdom</c:v>
                </c:pt>
                <c:pt idx="6">
                  <c:v>France</c:v>
                </c:pt>
                <c:pt idx="7">
                  <c:v>Luxembourg</c:v>
                </c:pt>
                <c:pt idx="8">
                  <c:v>Germany</c:v>
                </c:pt>
                <c:pt idx="9">
                  <c:v>Czech Republic</c:v>
                </c:pt>
                <c:pt idx="10">
                  <c:v>Slovakia</c:v>
                </c:pt>
                <c:pt idx="11">
                  <c:v>Macedonia (TFYR)</c:v>
                </c:pt>
                <c:pt idx="12">
                  <c:v>Azerbaijan</c:v>
                </c:pt>
              </c:strCache>
            </c:strRef>
          </c:cat>
          <c:val>
            <c:numRef>
              <c:f>'MSM 1st 90'!$D$2:$D$14</c:f>
              <c:numCache>
                <c:formatCode>0%</c:formatCode>
                <c:ptCount val="13"/>
                <c:pt idx="0">
                  <c:v>1</c:v>
                </c:pt>
                <c:pt idx="1">
                  <c:v>0.95479704797047971</c:v>
                </c:pt>
                <c:pt idx="2">
                  <c:v>0.95240431795878311</c:v>
                </c:pt>
                <c:pt idx="3">
                  <c:v>0.90007246376811589</c:v>
                </c:pt>
                <c:pt idx="4">
                  <c:v>0.89885752688172038</c:v>
                </c:pt>
                <c:pt idx="5">
                  <c:v>0.86739130434782608</c:v>
                </c:pt>
                <c:pt idx="6">
                  <c:v>0.85089141004862234</c:v>
                </c:pt>
                <c:pt idx="7">
                  <c:v>0.85035629453681705</c:v>
                </c:pt>
                <c:pt idx="8">
                  <c:v>0.84406779661016951</c:v>
                </c:pt>
                <c:pt idx="9">
                  <c:v>0.84037558685446012</c:v>
                </c:pt>
                <c:pt idx="10">
                  <c:v>0.75968992248062017</c:v>
                </c:pt>
                <c:pt idx="11">
                  <c:v>0.50467289719626163</c:v>
                </c:pt>
                <c:pt idx="12">
                  <c:v>0.20933521923620935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D-4C43-B01F-E38D4B0AE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336632"/>
        <c:axId val="494332368"/>
      </c:barChart>
      <c:catAx>
        <c:axId val="49433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94332368"/>
        <c:crosses val="autoZero"/>
        <c:auto val="1"/>
        <c:lblAlgn val="ctr"/>
        <c:lblOffset val="100"/>
        <c:noMultiLvlLbl val="0"/>
      </c:catAx>
      <c:valAx>
        <c:axId val="4943323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3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C-404B-8F13-71A90D28EBDF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9BC-404B-8F13-71A90D28EBDF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C-404B-8F13-71A90D28EBDF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9BC-404B-8F13-71A90D28EBDF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BC-404B-8F13-71A90D28EBDF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9BC-404B-8F13-71A90D28EBDF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BC-404B-8F13-71A90D28EBDF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9BC-404B-8F13-71A90D28EBDF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9BC-404B-8F13-71A90D28EBDF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9BC-404B-8F13-71A90D28EBDF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9BC-404B-8F13-71A90D28EBDF}"/>
              </c:ext>
            </c:extLst>
          </c:dPt>
          <c:cat>
            <c:strRef>
              <c:f>'MSM 2nd 90'!$A$2:$A$17</c:f>
              <c:strCache>
                <c:ptCount val="16"/>
                <c:pt idx="0">
                  <c:v>Sweden</c:v>
                </c:pt>
                <c:pt idx="1">
                  <c:v>United Kingdom</c:v>
                </c:pt>
                <c:pt idx="2">
                  <c:v>Netherlands</c:v>
                </c:pt>
                <c:pt idx="3">
                  <c:v>France</c:v>
                </c:pt>
                <c:pt idx="4">
                  <c:v>Luxembourg</c:v>
                </c:pt>
                <c:pt idx="5">
                  <c:v>Macedonia (TFYR)</c:v>
                </c:pt>
                <c:pt idx="6">
                  <c:v>Greece</c:v>
                </c:pt>
                <c:pt idx="7">
                  <c:v>Belgium</c:v>
                </c:pt>
                <c:pt idx="8">
                  <c:v>Austria</c:v>
                </c:pt>
                <c:pt idx="9">
                  <c:v>Georgia</c:v>
                </c:pt>
                <c:pt idx="10">
                  <c:v>Czech Republic</c:v>
                </c:pt>
                <c:pt idx="11">
                  <c:v>Finland</c:v>
                </c:pt>
                <c:pt idx="12">
                  <c:v>Slovakia</c:v>
                </c:pt>
                <c:pt idx="13">
                  <c:v>Kazakhstan</c:v>
                </c:pt>
                <c:pt idx="14">
                  <c:v>Azerbaijan</c:v>
                </c:pt>
                <c:pt idx="15">
                  <c:v>Belarus</c:v>
                </c:pt>
              </c:strCache>
            </c:strRef>
          </c:cat>
          <c:val>
            <c:numRef>
              <c:f>'MSM 2nd 90'!$D$2:$D$17</c:f>
              <c:numCache>
                <c:formatCode>0%</c:formatCode>
                <c:ptCount val="16"/>
                <c:pt idx="0">
                  <c:v>0.98792583009918067</c:v>
                </c:pt>
                <c:pt idx="1">
                  <c:v>0.96992481203007519</c:v>
                </c:pt>
                <c:pt idx="2">
                  <c:v>0.93977940584494002</c:v>
                </c:pt>
                <c:pt idx="3">
                  <c:v>0.91428571428571426</c:v>
                </c:pt>
                <c:pt idx="4">
                  <c:v>0.91061452513966479</c:v>
                </c:pt>
                <c:pt idx="5">
                  <c:v>0.87037037037037035</c:v>
                </c:pt>
                <c:pt idx="6">
                  <c:v>0.86583720581621948</c:v>
                </c:pt>
                <c:pt idx="7">
                  <c:v>0.86514974067257822</c:v>
                </c:pt>
                <c:pt idx="8">
                  <c:v>0.82841121495327108</c:v>
                </c:pt>
                <c:pt idx="9">
                  <c:v>0.74843749999999998</c:v>
                </c:pt>
                <c:pt idx="10">
                  <c:v>0.74301675977653636</c:v>
                </c:pt>
                <c:pt idx="11">
                  <c:v>0.73816425120772944</c:v>
                </c:pt>
                <c:pt idx="12">
                  <c:v>0.71632653061224494</c:v>
                </c:pt>
                <c:pt idx="13">
                  <c:v>0.63134657836644592</c:v>
                </c:pt>
                <c:pt idx="14">
                  <c:v>0.55405405405405406</c:v>
                </c:pt>
                <c:pt idx="15">
                  <c:v>0.21640337589266392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C-404B-8F13-71A90D28E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287664"/>
        <c:axId val="407286680"/>
      </c:barChart>
      <c:catAx>
        <c:axId val="4072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07286680"/>
        <c:crosses val="autoZero"/>
        <c:auto val="1"/>
        <c:lblAlgn val="ctr"/>
        <c:lblOffset val="100"/>
        <c:noMultiLvlLbl val="0"/>
      </c:catAx>
      <c:valAx>
        <c:axId val="407286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28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33-4BF0-995A-7A90787396C8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733-4BF0-995A-7A90787396C8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33-4BF0-995A-7A90787396C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733-4BF0-995A-7A90787396C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33-4BF0-995A-7A90787396C8}"/>
              </c:ext>
            </c:extLst>
          </c:dPt>
          <c:cat>
            <c:strRef>
              <c:f>'MSM 3rd 90'!$A$2:$A$16</c:f>
              <c:strCache>
                <c:ptCount val="15"/>
                <c:pt idx="0">
                  <c:v>Finland</c:v>
                </c:pt>
                <c:pt idx="1">
                  <c:v>France</c:v>
                </c:pt>
                <c:pt idx="2">
                  <c:v>Belgium</c:v>
                </c:pt>
                <c:pt idx="3">
                  <c:v>United Kingdom</c:v>
                </c:pt>
                <c:pt idx="4">
                  <c:v>Luxembourg</c:v>
                </c:pt>
                <c:pt idx="5">
                  <c:v>Netherlands</c:v>
                </c:pt>
                <c:pt idx="6">
                  <c:v>Macedonia (TFYR)</c:v>
                </c:pt>
                <c:pt idx="7">
                  <c:v>Czech Republic</c:v>
                </c:pt>
                <c:pt idx="8">
                  <c:v>Sweden</c:v>
                </c:pt>
                <c:pt idx="9">
                  <c:v>Belarus</c:v>
                </c:pt>
                <c:pt idx="10">
                  <c:v>Azerbaijan</c:v>
                </c:pt>
                <c:pt idx="11">
                  <c:v>Austria</c:v>
                </c:pt>
                <c:pt idx="12">
                  <c:v>Georgia</c:v>
                </c:pt>
                <c:pt idx="13">
                  <c:v>Bulgaria</c:v>
                </c:pt>
                <c:pt idx="14">
                  <c:v>Kazakhstan</c:v>
                </c:pt>
              </c:strCache>
            </c:strRef>
          </c:cat>
          <c:val>
            <c:numRef>
              <c:f>'MSM 3rd 90'!$D$2:$D$16</c:f>
              <c:numCache>
                <c:formatCode>0%</c:formatCode>
                <c:ptCount val="15"/>
                <c:pt idx="0">
                  <c:v>0.98298429319371727</c:v>
                </c:pt>
                <c:pt idx="1">
                  <c:v>0.9770833333333333</c:v>
                </c:pt>
                <c:pt idx="2">
                  <c:v>0.97118545735834461</c:v>
                </c:pt>
                <c:pt idx="3">
                  <c:v>0.96899224806201545</c:v>
                </c:pt>
                <c:pt idx="4">
                  <c:v>0.96625766871165641</c:v>
                </c:pt>
                <c:pt idx="5">
                  <c:v>0.95579542534052941</c:v>
                </c:pt>
                <c:pt idx="6">
                  <c:v>0.95035460992907805</c:v>
                </c:pt>
                <c:pt idx="7">
                  <c:v>0.93984962406015038</c:v>
                </c:pt>
                <c:pt idx="8">
                  <c:v>0.93147097337407248</c:v>
                </c:pt>
                <c:pt idx="9">
                  <c:v>0.9</c:v>
                </c:pt>
                <c:pt idx="10">
                  <c:v>0.8902439024390244</c:v>
                </c:pt>
                <c:pt idx="11">
                  <c:v>0.85198555956678701</c:v>
                </c:pt>
                <c:pt idx="12">
                  <c:v>0.81210855949895611</c:v>
                </c:pt>
                <c:pt idx="13">
                  <c:v>0.73392461197339243</c:v>
                </c:pt>
                <c:pt idx="14">
                  <c:v>0.6048951048951049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3-4BF0-995A-7A9078739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670352"/>
        <c:axId val="407665104"/>
      </c:barChart>
      <c:catAx>
        <c:axId val="40767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65104"/>
        <c:crosses val="autoZero"/>
        <c:auto val="1"/>
        <c:lblAlgn val="ctr"/>
        <c:lblOffset val="100"/>
        <c:noMultiLvlLbl val="0"/>
      </c:catAx>
      <c:valAx>
        <c:axId val="407665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7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C-4FC2-835A-61E03385F8D2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A7C-4FC2-835A-61E03385F8D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C-4FC2-835A-61E03385F8D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7C-4FC2-835A-61E03385F8D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7C-4FC2-835A-61E03385F8D2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7C-4FC2-835A-61E03385F8D2}"/>
              </c:ext>
            </c:extLst>
          </c:dPt>
          <c:cat>
            <c:strRef>
              <c:f>'MSM VS of all PLHIV'!$A$2:$A$11</c:f>
              <c:strCache>
                <c:ptCount val="10"/>
                <c:pt idx="0">
                  <c:v>United Kingdom</c:v>
                </c:pt>
                <c:pt idx="1">
                  <c:v>Netherlands</c:v>
                </c:pt>
                <c:pt idx="2">
                  <c:v>France</c:v>
                </c:pt>
                <c:pt idx="3">
                  <c:v>Luxembourg</c:v>
                </c:pt>
                <c:pt idx="4">
                  <c:v>Finland</c:v>
                </c:pt>
                <c:pt idx="5">
                  <c:v>Austria</c:v>
                </c:pt>
                <c:pt idx="6">
                  <c:v>Czech Republic</c:v>
                </c:pt>
                <c:pt idx="7">
                  <c:v>Macedonia (TFYR)</c:v>
                </c:pt>
                <c:pt idx="8">
                  <c:v>Belarus</c:v>
                </c:pt>
                <c:pt idx="9">
                  <c:v>Azerbaijan</c:v>
                </c:pt>
              </c:strCache>
            </c:strRef>
          </c:cat>
          <c:val>
            <c:numRef>
              <c:f>'MSM VS of all PLHIV'!$D$2:$D$11</c:f>
              <c:numCache>
                <c:formatCode>0%</c:formatCode>
                <c:ptCount val="10"/>
                <c:pt idx="0">
                  <c:v>0.81521739130434778</c:v>
                </c:pt>
                <c:pt idx="1">
                  <c:v>0.8084782608695652</c:v>
                </c:pt>
                <c:pt idx="2">
                  <c:v>0.76012965964343593</c:v>
                </c:pt>
                <c:pt idx="3">
                  <c:v>0.74821852731591454</c:v>
                </c:pt>
                <c:pt idx="4">
                  <c:v>0.69280442804428044</c:v>
                </c:pt>
                <c:pt idx="5">
                  <c:v>0.63440860215053763</c:v>
                </c:pt>
                <c:pt idx="6">
                  <c:v>0.58685446009389675</c:v>
                </c:pt>
                <c:pt idx="7">
                  <c:v>0.4174454828660436</c:v>
                </c:pt>
                <c:pt idx="8">
                  <c:v>0.19476303830339753</c:v>
                </c:pt>
                <c:pt idx="9">
                  <c:v>0.10325318246110325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C-4FC2-835A-61E03385F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562984"/>
        <c:axId val="587570200"/>
      </c:barChart>
      <c:catAx>
        <c:axId val="58756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70200"/>
        <c:crosses val="autoZero"/>
        <c:auto val="1"/>
        <c:lblAlgn val="ctr"/>
        <c:lblOffset val="100"/>
        <c:noMultiLvlLbl val="0"/>
      </c:catAx>
      <c:valAx>
        <c:axId val="587570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6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1513" y="571500"/>
            <a:ext cx="3379787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4499" y="3451852"/>
            <a:ext cx="5435600" cy="57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30263" y="523875"/>
            <a:ext cx="3117850" cy="2338388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9561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HIV, where MSM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accounted for 53% of new diagnoses made in 2015 in EU countries, MSM are also disproportionately affected by other sexually transmitted infections, including hepatitis B and C; gonorrhoea; syphilis; and LGV 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58346-A5F0-45AB-9F9D-19BE6D1801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9144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87" y="3598863"/>
            <a:ext cx="5565778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87" y="4318000"/>
            <a:ext cx="556577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00" y="6480001"/>
            <a:ext cx="1917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8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1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3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9144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87" y="3598863"/>
            <a:ext cx="5565778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87" y="4318000"/>
            <a:ext cx="556577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00" y="6480001"/>
            <a:ext cx="1917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2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4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0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40F4D-D315-43A1-BB21-027D87A1198D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3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18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3357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7950" y="6524627"/>
            <a:ext cx="5399088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3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9092B-43C5-4FE4-9FD1-523E2D6277FB}" type="slidenum">
              <a:rPr lang="en-GB" sz="32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3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71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48" y="504825"/>
            <a:ext cx="126325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8526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956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2551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1079500"/>
            <a:ext cx="4187825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108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864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513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1310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0919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2591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9574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9" y="142877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1" y="142877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7223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7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1" y="1079500"/>
            <a:ext cx="8526463" cy="516255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23456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1" y="142877"/>
            <a:ext cx="8526463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1365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03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87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8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64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25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02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6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8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38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88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6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4318002"/>
            <a:ext cx="8456613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82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679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75" indent="-2698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75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38" indent="-271463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38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2755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21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6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8613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384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9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94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BA0011-E762-4DEC-A189-D7FE910C6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953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9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181260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2" y="3598863"/>
            <a:ext cx="8456613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2" y="4318004"/>
            <a:ext cx="8456613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155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79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409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1" y="1079500"/>
            <a:ext cx="418623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90" y="1079500"/>
            <a:ext cx="4187825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6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53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62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82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389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7493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66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90" y="142879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1" y="142879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28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4320000"/>
            <a:ext cx="7772400" cy="18613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3000">
                <a:latin typeface="Tahoma" pitchFamily="34" charset="0"/>
                <a:cs typeface="Tahoma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338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01480" y="64552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fld id="{82D1E495-F2A6-405F-AF75-1D2008F3F3B4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0000" y="6480004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fld id="{65636429-E36F-4636-A583-8A490F0AADAA}" type="slidenum">
              <a:rPr lang="en-GB" sz="1500" smtClean="0">
                <a:solidFill>
                  <a:srgbClr val="000000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</a:pPr>
              <a:t>‹#›</a:t>
            </a:fld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4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4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8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B37BE-54A9-4390-926D-25902587E32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1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142891"/>
            <a:ext cx="773877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357437" y="4320015"/>
            <a:ext cx="6196163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9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5pPr>
      <a:lvl6pPr marL="342884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6pPr>
      <a:lvl7pPr marL="685766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7pPr>
      <a:lvl8pPr marL="1028649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8pPr>
      <a:lvl9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616714" indent="-21430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922689" indent="-171442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228664" indent="-171442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974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CB37BE-54A9-4390-926D-25902587E32C}" type="slidenum">
              <a:rPr lang="en-GB" smtClean="0">
                <a:solidFill>
                  <a:srgbClr val="FFFFFF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142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142891"/>
            <a:ext cx="773877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7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7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82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Presentation_Template_Innerpage_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6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254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6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066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7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2406" indent="-202406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5781" indent="-19883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1800">
          <a:solidFill>
            <a:schemeClr val="tx1"/>
          </a:solidFill>
          <a:latin typeface="+mn-lt"/>
        </a:defRPr>
      </a:lvl2pPr>
      <a:lvl3pPr marL="863204" indent="-171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4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33CB37BE-54A9-4390-926D-25902587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4677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1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7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GB" smtClean="0"/>
          </a:p>
        </p:txBody>
      </p:sp>
      <p:sp>
        <p:nvSpPr>
          <p:cNvPr id="6" name="TextBox 5"/>
          <p:cNvSpPr txBox="1"/>
          <p:nvPr/>
        </p:nvSpPr>
        <p:spPr>
          <a:xfrm>
            <a:off x="8761414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4B58C34-7CB8-4B9F-B831-95A95402F6E0}" type="slidenum">
              <a:rPr lang="en-GB" sz="1200">
                <a:solidFill>
                  <a:schemeClr val="bg1"/>
                </a:solidFill>
                <a:cs typeface="+mn-cs"/>
              </a:rPr>
              <a:pPr>
                <a:defRPr/>
              </a:pPr>
              <a:t>‹#›</a:t>
            </a:fld>
            <a:endParaRPr lang="en-GB" sz="18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93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16" cstate="print"/>
          <a:srcRect t="45416"/>
          <a:stretch>
            <a:fillRect/>
          </a:stretch>
        </p:blipFill>
        <p:spPr bwMode="auto">
          <a:xfrm>
            <a:off x="0" y="3114679"/>
            <a:ext cx="9144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1" y="107950"/>
            <a:ext cx="882650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9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2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8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2406" indent="-202406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5781" indent="-198835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1800">
          <a:solidFill>
            <a:schemeClr val="tx1"/>
          </a:solidFill>
          <a:latin typeface="+mn-lt"/>
        </a:defRPr>
      </a:lvl2pPr>
      <a:lvl3pPr marL="863204" indent="-1714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147638" y="3861909"/>
            <a:ext cx="8496490" cy="8826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Brief overview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HIV among MSM in the EU/EEA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9092" y="5584805"/>
            <a:ext cx="8208074" cy="953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925" y="5854772"/>
            <a:ext cx="8552062" cy="953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Teymur Noori, ECDC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22nd International AIDS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Conference, Amsterdam 2018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Satellite event: European surveys and trainings to improve MSM community health (ESTICOM)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Monday 23 July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17:00-19:00</a:t>
            </a:r>
          </a:p>
        </p:txBody>
      </p:sp>
    </p:spTree>
    <p:extLst>
      <p:ext uri="{BB962C8B-B14F-4D97-AF65-F5344CB8AC3E}">
        <p14:creationId xmlns:p14="http://schemas.microsoft.com/office/powerpoint/2010/main" val="16922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661910" cy="822325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Availability of data along the various stages of the continuum of care, MSM</a:t>
            </a:r>
            <a:endParaRPr lang="en-GB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23850" y="1280160"/>
          <a:ext cx="8229599" cy="485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74607" y="1350641"/>
            <a:ext cx="4062549" cy="3456489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ECDC </a:t>
            </a: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gets </a:t>
            </a: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patchy</a:t>
            </a:r>
            <a:r>
              <a:rPr kumimoji="0" lang="en-GB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on th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continuum of care among MSM</a:t>
            </a:r>
          </a:p>
          <a:p>
            <a:pPr marR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collects data on self-reported continuum of care among MSM from 43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valuable to triangulate with officially reported data from countries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Progress toward achieving the first </a:t>
            </a:r>
            <a:r>
              <a:rPr lang="en-GB" sz="2800" dirty="0" smtClean="0">
                <a:latin typeface="Calibri" panose="020F0502020204030204" pitchFamily="34" charset="0"/>
              </a:rPr>
              <a:t>90, MSM:</a:t>
            </a: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000" b="0" dirty="0">
                <a:latin typeface="Calibri" panose="020F0502020204030204" pitchFamily="34" charset="0"/>
              </a:rPr>
              <a:t>Target 1: 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of all </a:t>
            </a:r>
            <a:r>
              <a:rPr lang="en-GB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MSMLHIV 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know their status (</a:t>
            </a:r>
            <a:r>
              <a:rPr lang="en-GB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n=13)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" y="6464369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048603" y="1076351"/>
            <a:ext cx="1281794" cy="25831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reached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23850" y="1445813"/>
          <a:ext cx="7939000" cy="490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787441" y="1928873"/>
            <a:ext cx="7556609" cy="10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795754" y="2088484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ounded Rectangle 7"/>
          <p:cNvSpPr>
            <a:spLocks/>
          </p:cNvSpPr>
          <p:nvPr/>
        </p:nvSpPr>
        <p:spPr>
          <a:xfrm>
            <a:off x="7740352" y="1541829"/>
            <a:ext cx="1296804" cy="26007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7812360" y="2278209"/>
            <a:ext cx="1170766" cy="383528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86%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55776" y="1075230"/>
            <a:ext cx="1276391" cy="2655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Below target</a:t>
            </a:r>
          </a:p>
        </p:txBody>
      </p:sp>
    </p:spTree>
    <p:extLst>
      <p:ext uri="{BB962C8B-B14F-4D97-AF65-F5344CB8AC3E}">
        <p14:creationId xmlns:p14="http://schemas.microsoft.com/office/powerpoint/2010/main" val="26590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Progress toward achieving the second </a:t>
            </a:r>
            <a:r>
              <a:rPr lang="en-GB" sz="2800" dirty="0" smtClean="0">
                <a:latin typeface="Calibri" panose="020F0502020204030204" pitchFamily="34" charset="0"/>
              </a:rPr>
              <a:t>90, MSM:</a:t>
            </a: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000" b="0" dirty="0">
                <a:latin typeface="Calibri" panose="020F0502020204030204" pitchFamily="34" charset="0"/>
              </a:rPr>
              <a:t>Target 2: 90% of those diagnosed on ART 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n=16)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6464369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48603" y="1076351"/>
            <a:ext cx="1281794" cy="25831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reached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323849" y="1445812"/>
          <a:ext cx="7955627" cy="483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/>
          <p:cNvSpPr>
            <a:spLocks/>
          </p:cNvSpPr>
          <p:nvPr/>
        </p:nvSpPr>
        <p:spPr>
          <a:xfrm>
            <a:off x="7865730" y="2096795"/>
            <a:ext cx="1170766" cy="383528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90%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7740352" y="1541829"/>
            <a:ext cx="1296804" cy="26007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98563" y="1918938"/>
            <a:ext cx="7556609" cy="10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98563" y="1952779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2555776" y="1075230"/>
            <a:ext cx="1276391" cy="2655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Below target</a:t>
            </a:r>
          </a:p>
        </p:txBody>
      </p:sp>
    </p:spTree>
    <p:extLst>
      <p:ext uri="{BB962C8B-B14F-4D97-AF65-F5344CB8AC3E}">
        <p14:creationId xmlns:p14="http://schemas.microsoft.com/office/powerpoint/2010/main" val="13210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Progress toward achieving the third </a:t>
            </a:r>
            <a:r>
              <a:rPr lang="en-GB" sz="2800" dirty="0" smtClean="0">
                <a:latin typeface="Calibri" panose="020F0502020204030204" pitchFamily="34" charset="0"/>
              </a:rPr>
              <a:t>90, MSM:</a:t>
            </a: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000" b="0" dirty="0">
                <a:latin typeface="Calibri" panose="020F0502020204030204" pitchFamily="34" charset="0"/>
              </a:rPr>
              <a:t>Target 3: 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of those on ART virally suppressed (</a:t>
            </a:r>
            <a:r>
              <a:rPr lang="en-GB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n=15)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6464369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48603" y="1076351"/>
            <a:ext cx="1281794" cy="25831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reached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555776" y="1075230"/>
            <a:ext cx="1276391" cy="2655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Below target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238009" y="1532532"/>
          <a:ext cx="7988335" cy="47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755576" y="2025877"/>
            <a:ext cx="7556609" cy="10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55576" y="1843318"/>
            <a:ext cx="7556609" cy="150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/>
          <p:cNvSpPr>
            <a:spLocks/>
          </p:cNvSpPr>
          <p:nvPr/>
        </p:nvSpPr>
        <p:spPr>
          <a:xfrm>
            <a:off x="7812360" y="2160811"/>
            <a:ext cx="1296804" cy="26007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90%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>
            <a:spLocks/>
          </p:cNvSpPr>
          <p:nvPr/>
        </p:nvSpPr>
        <p:spPr>
          <a:xfrm>
            <a:off x="7938398" y="1340768"/>
            <a:ext cx="1170766" cy="383528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verage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Progress toward achieving the </a:t>
            </a:r>
            <a:r>
              <a:rPr lang="en-GB" sz="2800" dirty="0" smtClean="0">
                <a:latin typeface="Calibri" panose="020F0502020204030204" pitchFamily="34" charset="0"/>
              </a:rPr>
              <a:t>90-90-90, MSM: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2000" b="0" dirty="0">
                <a:latin typeface="Calibri" panose="020F0502020204030204" pitchFamily="34" charset="0"/>
              </a:rPr>
              <a:t>Overall target: </a:t>
            </a:r>
            <a:r>
              <a:rPr lang="en-GB" sz="2000" b="0" dirty="0">
                <a:latin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all </a:t>
            </a:r>
            <a:r>
              <a:rPr lang="en-GB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MSMLHIV 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virally suppressed (</a:t>
            </a:r>
            <a:r>
              <a:rPr lang="en-GB" sz="2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n=10)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6464369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48603" y="1076351"/>
            <a:ext cx="1281794" cy="25831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Target reached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23850" y="1423987"/>
          <a:ext cx="7930688" cy="482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781937" y="2698888"/>
            <a:ext cx="7556609" cy="10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/>
          <p:cNvSpPr>
            <a:spLocks/>
          </p:cNvSpPr>
          <p:nvPr/>
        </p:nvSpPr>
        <p:spPr>
          <a:xfrm>
            <a:off x="7740352" y="2348880"/>
            <a:ext cx="1296804" cy="26007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</a:t>
            </a:r>
            <a:r>
              <a:rPr lang="en-US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55776" y="1075230"/>
            <a:ext cx="1276391" cy="2655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Below target</a:t>
            </a:r>
          </a:p>
        </p:txBody>
      </p:sp>
    </p:spTree>
    <p:extLst>
      <p:ext uri="{BB962C8B-B14F-4D97-AF65-F5344CB8AC3E}">
        <p14:creationId xmlns:p14="http://schemas.microsoft.com/office/powerpoint/2010/main" val="31131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latin typeface="Calibri" panose="020F0502020204030204" pitchFamily="34" charset="0"/>
              </a:rPr>
              <a:t>Status of formal PrEP implementation in Europe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July, 2018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975956" y="1305098"/>
            <a:ext cx="274320" cy="1413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6" t="11195" r="1654" b="20706"/>
          <a:stretch/>
        </p:blipFill>
        <p:spPr>
          <a:xfrm>
            <a:off x="1141860" y="1185581"/>
            <a:ext cx="7910701" cy="5123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78" r="84791" b="15208"/>
          <a:stretch/>
        </p:blipFill>
        <p:spPr>
          <a:xfrm>
            <a:off x="162590" y="4741819"/>
            <a:ext cx="1500684" cy="979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54847" b="77388"/>
          <a:stretch/>
        </p:blipFill>
        <p:spPr>
          <a:xfrm>
            <a:off x="26127" y="1003291"/>
            <a:ext cx="3722914" cy="98278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5018118" y="1097798"/>
            <a:ext cx="4062549" cy="2716556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ECDC collects data on PrEP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policies and on PrEP uptake</a:t>
            </a:r>
          </a:p>
          <a:p>
            <a:pPr marL="457200" marR="0" indent="-45720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 countries with formal PrEP programmes report on PrEP use</a:t>
            </a:r>
          </a:p>
          <a:p>
            <a:pPr marL="457200" marR="0" indent="-45720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data on PrEP use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formal/informal) from 43 countries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62059" cy="822325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data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available on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hemsex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among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MSM in your country? </a:t>
            </a:r>
            <a:r>
              <a:rPr lang="en-GB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GB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3" t="11420" r="1157" b="18901"/>
          <a:stretch/>
        </p:blipFill>
        <p:spPr>
          <a:xfrm>
            <a:off x="796834" y="1087614"/>
            <a:ext cx="7981406" cy="5156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" r="85016" b="80115"/>
          <a:stretch/>
        </p:blipFill>
        <p:spPr>
          <a:xfrm>
            <a:off x="334191" y="1100677"/>
            <a:ext cx="1727564" cy="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78371" r="95385" b="15512"/>
          <a:stretch/>
        </p:blipFill>
        <p:spPr>
          <a:xfrm>
            <a:off x="3544388" y="5669279"/>
            <a:ext cx="113212" cy="117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963886" y="1078271"/>
            <a:ext cx="4101736" cy="2879776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ECDC asks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if data on </a:t>
            </a:r>
            <a:r>
              <a:rPr kumimoji="0" lang="en-GB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Chemsex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available and gets non-comparable data from 15 countries</a:t>
            </a:r>
          </a:p>
          <a:p>
            <a:pPr marL="457200" marR="0" indent="-45720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comparable data on the use of </a:t>
            </a:r>
            <a:r>
              <a:rPr lang="en-GB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Chems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sexualised contexts from 43 countries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EMIS reporting countries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t="13533" r="1900" b="13563"/>
          <a:stretch/>
        </p:blipFill>
        <p:spPr>
          <a:xfrm>
            <a:off x="1103855" y="965199"/>
            <a:ext cx="7935646" cy="52396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5277394" y="965198"/>
            <a:ext cx="3762107" cy="2365831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countries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able to supply EMIS data on 22 indicators as part of  their commitment to report </a:t>
            </a:r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 agencies (ECDC, UNAIDS, WHO)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 r="84833" b="83811"/>
          <a:stretch/>
        </p:blipFill>
        <p:spPr>
          <a:xfrm>
            <a:off x="130668" y="965198"/>
            <a:ext cx="2455869" cy="863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1" r="84833" b="14943"/>
          <a:stretch/>
        </p:blipFill>
        <p:spPr>
          <a:xfrm>
            <a:off x="52252" y="4167051"/>
            <a:ext cx="1766476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MSM are disproportionally affected by STIs/HIV in the EU/EEA</a:t>
            </a: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the first time in a decade, we are seeing declines in HIV incidence in some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cities/countries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across Europe</a:t>
            </a: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If we are going to achieve HIV epidemic control in the EU/EEA, we must rely on good behavioural data among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MSM</a:t>
            </a: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200" smtClean="0">
                <a:latin typeface="Calibri" panose="020F0502020204030204" pitchFamily="34" charset="0"/>
                <a:cs typeface="Calibri" panose="020F0502020204030204" pitchFamily="34" charset="0"/>
              </a:rPr>
              <a:t>EMIS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provides a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richness of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data to countries who are able to tailor and target effective responses to MSM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Without EMIS data, responding effectively to HIV in Europe would be significantly more challenging</a:t>
            </a:r>
          </a:p>
        </p:txBody>
      </p:sp>
    </p:spTree>
    <p:extLst>
      <p:ext uri="{BB962C8B-B14F-4D97-AF65-F5344CB8AC3E}">
        <p14:creationId xmlns:p14="http://schemas.microsoft.com/office/powerpoint/2010/main" val="22659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algn="ctr"/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eymur.noori@ecdc.europa.eu</a:t>
            </a:r>
            <a:endParaRPr lang="en-GB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de-DE" sz="1200" b="1" dirty="0" smtClean="0"/>
          </a:p>
          <a:p>
            <a:pPr algn="ctr"/>
            <a:r>
              <a:rPr lang="en-GB" sz="3600" u="sng" dirty="0" smtClean="0">
                <a:latin typeface="Calibri" panose="020F0502020204030204" pitchFamily="34" charset="0"/>
              </a:rPr>
              <a:t>Disclosure</a:t>
            </a:r>
          </a:p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endParaRPr lang="en-US" alt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98764" y="2467725"/>
          <a:ext cx="8212973" cy="14020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212973">
                  <a:extLst>
                    <a:ext uri="{9D8B030D-6E8A-4147-A177-3AD203B41FA5}">
                      <a16:colId xmlns:a16="http://schemas.microsoft.com/office/drawing/2014/main" val="2693677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Employed by the European Centre for Disease Prevention and Control</a:t>
                      </a:r>
                    </a:p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9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de-D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potential conflict of interests </a:t>
                      </a:r>
                      <a:endParaRPr lang="en-GB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8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Epidemiological trends of HIV among MSM in Europe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Highlight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how EMIS data complements </a:t>
            </a:r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ECDC monitoring data in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the European region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142891"/>
            <a:ext cx="6126480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&gt;160 000 persons were diagnosed with HIV in the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WHO European Region in 2016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0F4D-D315-43A1-BB21-027D87A1198D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8673" b="14568"/>
          <a:stretch/>
        </p:blipFill>
        <p:spPr>
          <a:xfrm>
            <a:off x="472690" y="1004432"/>
            <a:ext cx="8289767" cy="55192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149801" y="2951018"/>
            <a:ext cx="1439719" cy="1369106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East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80%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≈ 128,000 cases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295170" y="5008022"/>
            <a:ext cx="1439719" cy="1369106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Centre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≈ 5,800 cases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697940" y="4022496"/>
            <a:ext cx="1439719" cy="1369106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West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16%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≈ 26,000 cases</a:t>
            </a: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472691" y="6629253"/>
            <a:ext cx="4870017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5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5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5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5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5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9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8673" b="14568"/>
          <a:stretch/>
        </p:blipFill>
        <p:spPr>
          <a:xfrm>
            <a:off x="472691" y="1004432"/>
            <a:ext cx="8289767" cy="5513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 r="89432" b="78598"/>
          <a:stretch/>
        </p:blipFill>
        <p:spPr>
          <a:xfrm>
            <a:off x="237349" y="3192092"/>
            <a:ext cx="1086148" cy="933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7156" y="1105081"/>
            <a:ext cx="955964" cy="524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76941" y="3705288"/>
            <a:ext cx="1775956" cy="1795892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MSM = 41%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(2016)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11%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(2007-2016)</a:t>
            </a: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2565430" y="4616297"/>
            <a:ext cx="207817" cy="315883"/>
          </a:xfrm>
          <a:prstGeom prst="downArrow">
            <a:avLst>
              <a:gd name="adj1" fmla="val 50000"/>
              <a:gd name="adj2" fmla="val 44915"/>
            </a:avLst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600345" y="4722470"/>
            <a:ext cx="1775956" cy="1795892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MSM = 30%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(2016)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189%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(2007-2016)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054460" y="2542770"/>
            <a:ext cx="1775956" cy="1795892"/>
          </a:xfrm>
          <a:prstGeom prst="ellipse">
            <a:avLst/>
          </a:prstGeom>
          <a:solidFill>
            <a:srgbClr val="FFC000">
              <a:alpha val="79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MSM = 4%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(2016)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800%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(2007-2016)</a:t>
            </a:r>
          </a:p>
        </p:txBody>
      </p:sp>
      <p:sp>
        <p:nvSpPr>
          <p:cNvPr id="21" name="Down Arrow 20"/>
          <p:cNvSpPr/>
          <p:nvPr/>
        </p:nvSpPr>
        <p:spPr bwMode="auto">
          <a:xfrm rot="10800000">
            <a:off x="4847076" y="5639776"/>
            <a:ext cx="207817" cy="315883"/>
          </a:xfrm>
          <a:prstGeom prst="downArrow">
            <a:avLst>
              <a:gd name="adj1" fmla="val 50000"/>
              <a:gd name="adj2" fmla="val 44915"/>
            </a:avLst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0800000">
            <a:off x="7315956" y="3422767"/>
            <a:ext cx="207817" cy="315883"/>
          </a:xfrm>
          <a:prstGeom prst="downArrow">
            <a:avLst>
              <a:gd name="adj1" fmla="val 50000"/>
              <a:gd name="adj2" fmla="val 44915"/>
            </a:avLst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472691" y="6629253"/>
            <a:ext cx="4870017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5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5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5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5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5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3" y="142891"/>
            <a:ext cx="6035040" cy="822325"/>
          </a:xfrm>
        </p:spPr>
        <p:txBody>
          <a:bodyPr/>
          <a:lstStyle/>
          <a:p>
            <a:r>
              <a:rPr lang="en-GB" sz="2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number of MSM diagnosed with HIV is increasing in all three sub-regions of the WHO European Region</a:t>
            </a:r>
            <a:r>
              <a:rPr lang="en-GB" sz="2600" kern="12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2600" kern="1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662"/>
            <a:ext cx="7835792" cy="41951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0567E-5E8F-47A5-90DF-8BFEB1A7152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ECDC/WHO (2017). HIV/AIDS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Surveillance in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Europe 2017– 2016 data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20" charset="-128"/>
              <a:cs typeface="+mn-cs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627586" y="158723"/>
            <a:ext cx="585116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HIV diagnoses, by mode of  transmission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2007-2016, EU/EEA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</a:b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94426" y="1645963"/>
            <a:ext cx="1684760" cy="2847739"/>
            <a:chOff x="43258" y="4238574"/>
            <a:chExt cx="2170129" cy="963396"/>
          </a:xfrm>
        </p:grpSpPr>
        <p:sp>
          <p:nvSpPr>
            <p:cNvPr id="8" name="Rectangle 7"/>
            <p:cNvSpPr/>
            <p:nvPr/>
          </p:nvSpPr>
          <p:spPr bwMode="auto">
            <a:xfrm>
              <a:off x="73088" y="5095849"/>
              <a:ext cx="2140299" cy="10612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Injecting drug use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0931" y="4660817"/>
              <a:ext cx="2140299" cy="18312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Heterosexual (women)</a:t>
              </a:r>
              <a:endPara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931" y="4872517"/>
              <a:ext cx="2140301" cy="192993"/>
            </a:xfrm>
            <a:prstGeom prst="rect">
              <a:avLst/>
            </a:prstGeom>
            <a:solidFill>
              <a:srgbClr val="69AE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Heterosexual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(men)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3258" y="4238574"/>
              <a:ext cx="2140300" cy="15638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Symbol"/>
                </a:rPr>
                <a:t>Sex between men</a:t>
              </a:r>
              <a:endPara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 bwMode="auto">
          <a:xfrm>
            <a:off x="7515910" y="2212365"/>
            <a:ext cx="1623822" cy="6171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Other/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undetermined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522356" y="4582621"/>
            <a:ext cx="1656832" cy="45005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Mother-to-child transmission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124" y="5932905"/>
            <a:ext cx="8100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is adjusted for reporting delay. Cases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from Estonia and Poland excluded due to incomplete reporting on transmission mode during the period; cases from Italy and Spain excluded due to 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increasing national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coverage over the 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period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478745" y="1763530"/>
            <a:ext cx="954022" cy="7824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7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15287" y="188640"/>
            <a:ext cx="7831432" cy="616744"/>
          </a:xfrm>
        </p:spPr>
        <p:txBody>
          <a:bodyPr/>
          <a:lstStyle/>
          <a:p>
            <a:r>
              <a:rPr lang="en-US" altLang="en-US" sz="2800" dirty="0" smtClean="0">
                <a:latin typeface="Calibri" panose="020F0502020204030204" pitchFamily="34" charset="0"/>
              </a:rPr>
              <a:t>MSM account for 51% of all diagnosed cases </a:t>
            </a:r>
            <a:r>
              <a:rPr lang="en-US" altLang="en-US" sz="2800" smtClean="0">
                <a:latin typeface="Calibri" panose="020F0502020204030204" pitchFamily="34" charset="0"/>
              </a:rPr>
              <a:t>of HIV with </a:t>
            </a:r>
            <a:r>
              <a:rPr lang="en-US" altLang="en-US" sz="2800" dirty="0" smtClean="0">
                <a:latin typeface="Calibri" panose="020F0502020204030204" pitchFamily="34" charset="0"/>
              </a:rPr>
              <a:t>known mode of transmission, </a:t>
            </a:r>
            <a:r>
              <a:rPr lang="en-US" altLang="en-US" sz="2800" b="0" dirty="0" smtClean="0">
                <a:latin typeface="Calibri" panose="020F0502020204030204" pitchFamily="34" charset="0"/>
              </a:rPr>
              <a:t>EU/EEA</a:t>
            </a:r>
            <a:r>
              <a:rPr lang="en-US" altLang="en-US" sz="2800" b="0" dirty="0">
                <a:latin typeface="Calibri" panose="020F0502020204030204" pitchFamily="34" charset="0"/>
              </a:rPr>
              <a:t>, 2016</a:t>
            </a:r>
            <a:endParaRPr lang="en-GB" altLang="en-US" sz="2800" b="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769982"/>
              </p:ext>
            </p:extLst>
          </p:nvPr>
        </p:nvGraphicFramePr>
        <p:xfrm>
          <a:off x="450783" y="1363100"/>
          <a:ext cx="8510337" cy="454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49" name="Text Box 83"/>
          <p:cNvSpPr txBox="1">
            <a:spLocks noChangeArrowheads="1"/>
          </p:cNvSpPr>
          <p:nvPr/>
        </p:nvSpPr>
        <p:spPr bwMode="auto">
          <a:xfrm>
            <a:off x="604466" y="5755765"/>
            <a:ext cx="3182540" cy="1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Source: ECDC/WHO (2015). HIV/AIDS Surveillance in Europe, 2014</a:t>
            </a: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450783" y="6554835"/>
            <a:ext cx="4625275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(2017). HIV/AIDS Surveillance in Europe 2017– 2016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7454" y="2383987"/>
            <a:ext cx="120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MSM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5369" y="3729451"/>
            <a:ext cx="122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Other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4657" y="3010338"/>
            <a:ext cx="864096" cy="7108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635896" y="4315954"/>
            <a:ext cx="972108" cy="8255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2541537" y="2536273"/>
            <a:ext cx="4211960" cy="2148809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we are going to achieve HIV epidemic control in the EU/EEA, we must rely on good behavioural data among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MSM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6376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483768" y="4606352"/>
            <a:ext cx="74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20%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43608" y="4973452"/>
            <a:ext cx="74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12%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599" y="6427113"/>
            <a:ext cx="5774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Source: ECDC, Sexually transmitted infections in Europe, 2016; Hepatitis B and C in Europe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2016;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ECDC/WHO HIV Surveillance </a:t>
            </a:r>
            <a:r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Europe 2016 data, 2017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44624"/>
            <a:ext cx="7704856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MSM are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disproportionately at risk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for and affected by HIV, STI and viral hepatitis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883" y="1011662"/>
            <a:ext cx="738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Proportion of new diagnoses attributed to sex between men, EU/EEA, </a:t>
            </a: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2016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074999"/>
              </p:ext>
            </p:extLst>
          </p:nvPr>
        </p:nvGraphicFramePr>
        <p:xfrm>
          <a:off x="251520" y="1596862"/>
          <a:ext cx="8210074" cy="464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1702" y="4943134"/>
            <a:ext cx="6741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13%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2439" y="3894348"/>
            <a:ext cx="6741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51%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1168" y="4923728"/>
            <a:ext cx="6741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14%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931" y="3904152"/>
            <a:ext cx="6741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52%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3090" y="2925706"/>
            <a:ext cx="6741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4874" y="1803835"/>
            <a:ext cx="6741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091" y="1079500"/>
            <a:ext cx="7093132" cy="516255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does EMIS data complement Dublin Declaration monitoring in the European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6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10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188081F9-5603-47B6-A5DB-BEBE6BAA5F6D}"/>
    </a:ext>
  </a:extLst>
</a:theme>
</file>

<file path=ppt/theme/theme3.xml><?xml version="1.0" encoding="utf-8"?>
<a:theme xmlns:a="http://schemas.openxmlformats.org/drawingml/2006/main" name="Theme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5.xml><?xml version="1.0" encoding="utf-8"?>
<a:theme xmlns:a="http://schemas.openxmlformats.org/drawingml/2006/main" name="ECDC template PPT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heme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ECDCWHO_PowerPoint_Template</Template>
  <TotalTime>4992</TotalTime>
  <Words>907</Words>
  <Application>Microsoft Office PowerPoint</Application>
  <PresentationFormat>On-screen Show (4:3)</PresentationFormat>
  <Paragraphs>136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ＭＳ Ｐゴシック</vt:lpstr>
      <vt:lpstr>Arial</vt:lpstr>
      <vt:lpstr>Calibri</vt:lpstr>
      <vt:lpstr>Symbol</vt:lpstr>
      <vt:lpstr>Tahoma</vt:lpstr>
      <vt:lpstr>Times New Roman</vt:lpstr>
      <vt:lpstr>Wingdings</vt:lpstr>
      <vt:lpstr>ECDC_PowerPoint_Template_2017</vt:lpstr>
      <vt:lpstr>ECDC_PowerPoint_Template_2017-2</vt:lpstr>
      <vt:lpstr>Theme1</vt:lpstr>
      <vt:lpstr>7_ECDC_PowerPoint_Template_2017</vt:lpstr>
      <vt:lpstr>ECDC template PPT</vt:lpstr>
      <vt:lpstr>13_ECDC_PowerPoint_Templates_2009_rev_1_1</vt:lpstr>
      <vt:lpstr>1_Theme1</vt:lpstr>
      <vt:lpstr>AF Presentation Template </vt:lpstr>
      <vt:lpstr>1_ECDC_PowerPoint_Templates_2009_rev_1_1</vt:lpstr>
      <vt:lpstr>PowerPoint Presentation</vt:lpstr>
      <vt:lpstr>PowerPoint Presentation</vt:lpstr>
      <vt:lpstr>Outline</vt:lpstr>
      <vt:lpstr>&gt;160 000 persons were diagnosed with HIV in the WHO European Region in 2016</vt:lpstr>
      <vt:lpstr>The number of MSM diagnosed with HIV is increasing in all three sub-regions of the WHO European Region </vt:lpstr>
      <vt:lpstr>PowerPoint Presentation</vt:lpstr>
      <vt:lpstr>MSM account for 51% of all diagnosed cases of HIV with known mode of transmission, EU/EEA, 2016</vt:lpstr>
      <vt:lpstr>PowerPoint Presentation</vt:lpstr>
      <vt:lpstr>PowerPoint Presentation</vt:lpstr>
      <vt:lpstr>Availability of data along the various stages of the continuum of care, MSM</vt:lpstr>
      <vt:lpstr>Progress toward achieving the first 90, MSM: Target 1: 90% of all MSMLHIV who know their status (n=13)</vt:lpstr>
      <vt:lpstr>Progress toward achieving the second 90, MSM: Target 2: 90% of those diagnosed on ART (n=16)</vt:lpstr>
      <vt:lpstr>Progress toward achieving the third 90, MSM: Target 3: 90% of those on ART virally suppressed (n=15)</vt:lpstr>
      <vt:lpstr>Progress toward achieving the 90-90-90, MSM: Overall target: 73% of all MSMLHIV virally suppressed (n=10)</vt:lpstr>
      <vt:lpstr>Status of formal PrEP implementation in Europe July, 2018</vt:lpstr>
      <vt:lpstr>Are data available on Chemsex among MSM in your country? 2018</vt:lpstr>
      <vt:lpstr>EMIS reporting countries 2018</vt:lpstr>
      <vt:lpstr>Conclusions 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lorem ipsum</dc:title>
  <dc:creator>Fabrice Donguy</dc:creator>
  <cp:keywords>Template, PowerPoint</cp:keywords>
  <cp:lastModifiedBy>Teymur Noori</cp:lastModifiedBy>
  <cp:revision>214</cp:revision>
  <dcterms:created xsi:type="dcterms:W3CDTF">2017-09-08T13:59:49Z</dcterms:created>
  <dcterms:modified xsi:type="dcterms:W3CDTF">2018-07-23T14:41:56Z</dcterms:modified>
</cp:coreProperties>
</file>